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3" r:id="rId1"/>
  </p:sldMasterIdLst>
  <p:notesMasterIdLst>
    <p:notesMasterId r:id="rId20"/>
  </p:notesMasterIdLst>
  <p:sldIdLst>
    <p:sldId id="265" r:id="rId2"/>
    <p:sldId id="269" r:id="rId3"/>
    <p:sldId id="270" r:id="rId4"/>
    <p:sldId id="272" r:id="rId5"/>
    <p:sldId id="25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DEF5BE-7E7C-2745-BF29-516A1F01B073}">
          <p14:sldIdLst>
            <p14:sldId id="265"/>
            <p14:sldId id="269"/>
            <p14:sldId id="270"/>
            <p14:sldId id="272"/>
            <p14:sldId id="258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BD81-B8EB-D945-BC8F-8C219151201C}" type="datetimeFigureOut">
              <a:rPr lang="en-US" smtClean="0"/>
              <a:t>7/20/2013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ED8AE-80A4-8C43-9C54-4EE3C6E88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48333" y="1616558"/>
            <a:ext cx="5047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Click</a:t>
            </a:r>
            <a:r>
              <a:rPr lang="en-US" sz="4400" baseline="0" dirty="0" smtClean="0"/>
              <a:t> to start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55420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36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863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431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323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933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81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863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0201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199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58875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86799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7834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8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123728" y="3068960"/>
            <a:ext cx="6480720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Shahid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Bahonar</a:t>
            </a:r>
            <a:r>
              <a:rPr lang="en-US" sz="2400" dirty="0">
                <a:solidFill>
                  <a:schemeClr val="tx2"/>
                </a:solidFill>
              </a:rPr>
              <a:t> University of </a:t>
            </a:r>
            <a:r>
              <a:rPr lang="en-US" sz="2400" dirty="0" smtClean="0">
                <a:solidFill>
                  <a:schemeClr val="tx2"/>
                </a:solidFill>
              </a:rPr>
              <a:t>Kerman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Summer semester-92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6065" y="2089114"/>
            <a:ext cx="752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eorgia" pitchFamily="18" charset="0"/>
              </a:rPr>
              <a:t>Lecture 2: what </a:t>
            </a:r>
            <a:r>
              <a:rPr lang="en-US" sz="4000" smtClean="0">
                <a:latin typeface="Georgia" pitchFamily="18" charset="0"/>
              </a:rPr>
              <a:t>is computer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4797152"/>
            <a:ext cx="4216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itchFamily="18" charset="0"/>
              </a:rPr>
              <a:t>Instructor: </a:t>
            </a:r>
            <a:r>
              <a:rPr lang="en-US" sz="2400" dirty="0" err="1" smtClean="0">
                <a:latin typeface="Georgia" pitchFamily="18" charset="0"/>
              </a:rPr>
              <a:t>Mahdieh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Abbasi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963"/>
            <a:ext cx="1207258" cy="1457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507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2054"/>
            <a:ext cx="8077200" cy="1143000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تبدیل عدد دهدهی به باینری</a:t>
            </a:r>
            <a:endParaRPr lang="en-US" dirty="0">
              <a:cs typeface="B 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558835"/>
                <a:ext cx="8077200" cy="4297363"/>
              </a:xfrm>
            </p:spPr>
            <p:txBody>
              <a:bodyPr>
                <a:normAutofit fontScale="85000" lnSpcReduction="20000"/>
              </a:bodyPr>
              <a:lstStyle/>
              <a:p>
                <a:pPr algn="r" rtl="1">
                  <a:buFont typeface="Wingdings" pitchFamily="2" charset="2"/>
                  <a:buChar char="v"/>
                </a:pPr>
                <a:r>
                  <a:rPr lang="en-US" dirty="0" smtClean="0"/>
                  <a:t> </a:t>
                </a:r>
                <a:r>
                  <a:rPr lang="fa-IR" dirty="0" smtClean="0"/>
                  <a:t>اعداد </a:t>
                </a:r>
                <a:r>
                  <a:rPr lang="fa-IR" dirty="0"/>
                  <a:t>حقیقی</a:t>
                </a:r>
                <a:endParaRPr lang="en-US" dirty="0"/>
              </a:p>
              <a:p>
                <a:pPr marL="0" indent="0" rtl="1">
                  <a:buNone/>
                </a:pPr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11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latin typeface="Cambria Math"/>
                          </a:rPr>
                          <m:t>81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(?)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a-IR" dirty="0"/>
              </a:p>
              <a:p>
                <a:pPr lvl="1" algn="r" rtl="1">
                  <a:buFont typeface="Wingdings" pitchFamily="2" charset="2"/>
                  <a:buChar char="Ø"/>
                </a:pPr>
                <a:r>
                  <a:rPr lang="fa-IR" dirty="0"/>
                  <a:t>قسمت صحیح (به اسلاید قبل مراجعه کنید!)</a:t>
                </a:r>
              </a:p>
              <a:p>
                <a:pPr marL="5715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1011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a-IR" dirty="0"/>
              </a:p>
              <a:p>
                <a:pPr lvl="1" algn="r" rtl="1">
                  <a:buFont typeface="Wingdings" pitchFamily="2" charset="2"/>
                  <a:buChar char="Ø"/>
                </a:pPr>
                <a:r>
                  <a:rPr lang="fa-IR" dirty="0"/>
                  <a:t>قسمت اعشار </a:t>
                </a:r>
              </a:p>
              <a:p>
                <a:pPr lvl="2" algn="r" rtl="1"/>
                <a:r>
                  <a:rPr lang="fa-IR" dirty="0"/>
                  <a:t> </a:t>
                </a:r>
                <a:r>
                  <a:rPr lang="fa-IR" u="sng" dirty="0">
                    <a:solidFill>
                      <a:schemeClr val="accent6">
                        <a:lumMod val="75000"/>
                      </a:schemeClr>
                    </a:solidFill>
                  </a:rPr>
                  <a:t>گام </a:t>
                </a:r>
                <a:r>
                  <a:rPr lang="fa-IR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1: </a:t>
                </a:r>
                <a:r>
                  <a:rPr lang="fa-IR" dirty="0"/>
                  <a:t>با ضرب قسمت اعشار در عدد 2 </a:t>
                </a:r>
              </a:p>
              <a:p>
                <a:pPr lvl="2" algn="r" rtl="1"/>
                <a:r>
                  <a:rPr lang="fa-IR" dirty="0"/>
                  <a:t> </a:t>
                </a:r>
                <a:r>
                  <a:rPr lang="fa-IR" u="sng" dirty="0">
                    <a:solidFill>
                      <a:schemeClr val="accent6">
                        <a:lumMod val="75000"/>
                      </a:schemeClr>
                    </a:solidFill>
                  </a:rPr>
                  <a:t>گام 2: </a:t>
                </a:r>
                <a:r>
                  <a:rPr lang="fa-IR" dirty="0"/>
                  <a:t>برداشتن رقم قسمت صحیح عدد حاصل از ضرب</a:t>
                </a:r>
              </a:p>
              <a:p>
                <a:pPr lvl="2" algn="r" rtl="1"/>
                <a:r>
                  <a:rPr lang="fa-IR" u="sng" dirty="0">
                    <a:solidFill>
                      <a:schemeClr val="accent6">
                        <a:lumMod val="75000"/>
                      </a:schemeClr>
                    </a:solidFill>
                  </a:rPr>
                  <a:t>گام 3: </a:t>
                </a:r>
                <a:r>
                  <a:rPr lang="fa-IR" dirty="0"/>
                  <a:t>به گام 1 برو  و تا دقت دلخواه این روند ادامه دارد.</a:t>
                </a:r>
              </a:p>
              <a:p>
                <a:pPr marL="11430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𝟖𝟏</m:t>
                      </m:r>
                      <m:r>
                        <a:rPr lang="en-US" b="1" i="1">
                          <a:latin typeface="Cambria Math"/>
                        </a:rPr>
                        <m:t>∗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𝟔𝟐</m:t>
                      </m:r>
                    </m:oMath>
                  </m:oMathPara>
                </a14:m>
                <a:endParaRPr lang="en-US" b="1" dirty="0"/>
              </a:p>
              <a:p>
                <a:pPr marL="11430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𝟔𝟐</m:t>
                      </m:r>
                      <m:r>
                        <a:rPr lang="en-US" b="1" i="1">
                          <a:latin typeface="Cambria Math"/>
                        </a:rPr>
                        <m:t>∗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en-US" b="1" dirty="0"/>
              </a:p>
              <a:p>
                <a:pPr marL="11430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𝟒𝟐</m:t>
                      </m:r>
                      <m:r>
                        <a:rPr lang="en-US" b="1" i="1">
                          <a:latin typeface="Cambria Math"/>
                        </a:rPr>
                        <m:t>∗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𝟒𝟖</m:t>
                      </m:r>
                    </m:oMath>
                  </m:oMathPara>
                </a14:m>
                <a:endParaRPr lang="fa-IR" dirty="0"/>
              </a:p>
              <a:p>
                <a:pPr marL="914400" lvl="2" indent="0" algn="r" rtl="1">
                  <a:buNone/>
                </a:pPr>
                <a:endParaRPr lang="fa-I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558835"/>
                <a:ext cx="8077200" cy="4297363"/>
              </a:xfrm>
              <a:blipFill rotWithShape="1">
                <a:blip r:embed="rId2"/>
                <a:stretch>
                  <a:fillRect t="-3121" r="-1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18772"/>
            <a:ext cx="2133600" cy="365125"/>
          </a:xfrm>
        </p:spPr>
        <p:txBody>
          <a:bodyPr/>
          <a:lstStyle/>
          <a:p>
            <a:fld id="{AB678AB1-126D-4C0B-B724-5AC9F1A0CE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05836" y="4471792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05836" y="4877844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93310" y="5283896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3246328" y="4496844"/>
            <a:ext cx="228600" cy="1066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4839222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.110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39244" y="1299898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12441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نمایش اعداد در مبنای 8  (</a:t>
            </a:r>
            <a:r>
              <a:rPr lang="en-US" dirty="0" smtClean="0">
                <a:cs typeface="B Nazanin" pitchFamily="2" charset="-78"/>
              </a:rPr>
              <a:t>Octal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>
              <a:cs typeface="B 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r" rtl="1">
                  <a:buFont typeface="Wingdings" pitchFamily="2" charset="2"/>
                  <a:buChar char="v"/>
                </a:pPr>
                <a:r>
                  <a:rPr lang="fa-IR" dirty="0" smtClean="0">
                    <a:cs typeface="B Nazanin" pitchFamily="2" charset="-78"/>
                  </a:rPr>
                  <a:t>ارقام در مبنای 8 : (</a:t>
                </a:r>
                <a:r>
                  <a:rPr lang="en-US" dirty="0" smtClean="0">
                    <a:cs typeface="B Nazanin" pitchFamily="2" charset="-78"/>
                  </a:rPr>
                  <a:t>0,1,2,3,4,5,6,7</a:t>
                </a:r>
                <a:r>
                  <a:rPr lang="fa-IR" dirty="0" smtClean="0">
                    <a:cs typeface="B Nazanin" pitchFamily="2" charset="-78"/>
                  </a:rPr>
                  <a:t>)</a:t>
                </a:r>
                <a:endParaRPr lang="en-US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𝟐𝟕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𝟕</m:t>
                          </m:r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𝟐𝟑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r" rtl="1">
                  <a:buNone/>
                </a:pPr>
                <a:endParaRPr lang="en-US" dirty="0">
                  <a:cs typeface="B Nazanin" pitchFamily="2" charset="-78"/>
                </a:endParaRPr>
              </a:p>
              <a:p>
                <a:pPr algn="r" rtl="1">
                  <a:buFont typeface="Wingdings" pitchFamily="2" charset="2"/>
                  <a:buChar char="v"/>
                </a:pPr>
                <a:r>
                  <a:rPr lang="fa-IR" dirty="0" smtClean="0">
                    <a:cs typeface="B Nazanin" pitchFamily="2" charset="-78"/>
                  </a:rPr>
                  <a:t>تبدیل </a:t>
                </a:r>
                <a:r>
                  <a:rPr lang="fa-IR" dirty="0">
                    <a:cs typeface="B Nazanin" pitchFamily="2" charset="-78"/>
                  </a:rPr>
                  <a:t>عدد </a:t>
                </a:r>
                <a:r>
                  <a:rPr lang="fa-IR" dirty="0" smtClean="0">
                    <a:cs typeface="B Nazanin" pitchFamily="2" charset="-78"/>
                  </a:rPr>
                  <a:t>باینری به عدد </a:t>
                </a:r>
                <a:r>
                  <a:rPr lang="en-US" dirty="0" smtClean="0">
                    <a:cs typeface="B Nazanin" pitchFamily="2" charset="-78"/>
                  </a:rPr>
                  <a:t>octal </a:t>
                </a:r>
                <a:r>
                  <a:rPr lang="fa-IR" dirty="0" smtClean="0">
                    <a:cs typeface="B Nazanin" pitchFamily="2" charset="-78"/>
                  </a:rPr>
                  <a:t> (در مبنای 8)</a:t>
                </a:r>
              </a:p>
              <a:p>
                <a:pPr lvl="1" algn="r" rtl="1">
                  <a:buFont typeface="Wingdings" pitchFamily="2" charset="2"/>
                  <a:buChar char="Ø"/>
                </a:pPr>
                <a:r>
                  <a:rPr lang="fa-IR" u="sng" dirty="0" smtClean="0">
                    <a:solidFill>
                      <a:schemeClr val="accent6">
                        <a:lumMod val="75000"/>
                      </a:schemeClr>
                    </a:solidFill>
                    <a:cs typeface="B Nazanin" pitchFamily="2" charset="-78"/>
                  </a:rPr>
                  <a:t>گام 1 </a:t>
                </a:r>
                <a:r>
                  <a:rPr lang="fa-IR" u="sng" dirty="0" smtClean="0">
                    <a:solidFill>
                      <a:schemeClr val="accent6">
                        <a:lumMod val="75000"/>
                      </a:schemeClr>
                    </a:solidFill>
                    <a:cs typeface="B Nazanin" pitchFamily="2" charset="-78"/>
                  </a:rPr>
                  <a:t>:</a:t>
                </a:r>
                <a:r>
                  <a:rPr lang="en-US" u="sng" dirty="0" smtClean="0">
                    <a:solidFill>
                      <a:schemeClr val="accent6">
                        <a:lumMod val="75000"/>
                      </a:schemeClr>
                    </a:solidFill>
                    <a:cs typeface="B Nazanin" pitchFamily="2" charset="-78"/>
                  </a:rPr>
                  <a:t> </a:t>
                </a:r>
                <a:r>
                  <a:rPr lang="fa-IR" dirty="0" smtClean="0">
                    <a:cs typeface="B Nazanin" pitchFamily="2" charset="-78"/>
                  </a:rPr>
                  <a:t>جداسازی </a:t>
                </a:r>
                <a:r>
                  <a:rPr lang="fa-IR" dirty="0" smtClean="0">
                    <a:cs typeface="B Nazanin" pitchFamily="2" charset="-78"/>
                  </a:rPr>
                  <a:t>3 بیت (از سمت راست) (چرا 3 بیت ؟) </a:t>
                </a:r>
              </a:p>
              <a:p>
                <a:pPr lvl="1" algn="r" rtl="1">
                  <a:buFont typeface="Wingdings" pitchFamily="2" charset="2"/>
                  <a:buChar char="Ø"/>
                </a:pPr>
                <a:r>
                  <a:rPr lang="fa-IR" u="sng" dirty="0" smtClean="0">
                    <a:solidFill>
                      <a:schemeClr val="accent6">
                        <a:lumMod val="75000"/>
                      </a:schemeClr>
                    </a:solidFill>
                    <a:cs typeface="B Nazanin" pitchFamily="2" charset="-78"/>
                  </a:rPr>
                  <a:t>گام 2: </a:t>
                </a:r>
                <a:r>
                  <a:rPr lang="fa-IR" dirty="0" smtClean="0">
                    <a:cs typeface="B Nazanin" pitchFamily="2" charset="-78"/>
                  </a:rPr>
                  <a:t>تبدیل 3 بیت جداشده به یکی از ارقام (0،1،2،3،4،5،6،7)</a:t>
                </a:r>
              </a:p>
              <a:p>
                <a:pPr lvl="1" algn="r" rtl="1">
                  <a:buFont typeface="Wingdings" pitchFamily="2" charset="2"/>
                  <a:buChar char="Ø"/>
                </a:pPr>
                <a:r>
                  <a:rPr lang="fa-IR" u="sng" dirty="0" smtClean="0">
                    <a:solidFill>
                      <a:schemeClr val="accent6">
                        <a:lumMod val="75000"/>
                      </a:schemeClr>
                    </a:solidFill>
                    <a:cs typeface="B Nazanin" pitchFamily="2" charset="-78"/>
                  </a:rPr>
                  <a:t>گام 3 : </a:t>
                </a:r>
                <a:r>
                  <a:rPr lang="fa-IR" dirty="0" smtClean="0">
                    <a:cs typeface="B Nazanin" pitchFamily="2" charset="-78"/>
                  </a:rPr>
                  <a:t>به گام یک برو</a:t>
                </a:r>
              </a:p>
              <a:p>
                <a:pPr marL="0" indent="0" rtl="1">
                  <a:buNone/>
                </a:pPr>
                <a:r>
                  <a:rPr lang="en-US" b="0" dirty="0">
                    <a:cs typeface="B Nazanin" pitchFamily="2" charset="-78"/>
                  </a:rPr>
                  <a:t>000=0; 001=1; 010=2; 011=3; 100=4; 101=5;</a:t>
                </a:r>
              </a:p>
              <a:p>
                <a:pPr marL="0" indent="0" rtl="1">
                  <a:buNone/>
                </a:pPr>
                <a:r>
                  <a:rPr lang="en-US" b="0" dirty="0" smtClean="0">
                    <a:cs typeface="B Nazanin" pitchFamily="2" charset="-78"/>
                  </a:rPr>
                  <a:t>110=6</a:t>
                </a:r>
                <a:r>
                  <a:rPr lang="en-US" b="0" dirty="0">
                    <a:cs typeface="B Nazanin" pitchFamily="2" charset="-78"/>
                  </a:rPr>
                  <a:t>; </a:t>
                </a:r>
                <a:r>
                  <a:rPr lang="en-US" b="0" dirty="0" smtClean="0">
                    <a:cs typeface="B Nazanin" pitchFamily="2" charset="-78"/>
                  </a:rPr>
                  <a:t>111=7</a:t>
                </a:r>
              </a:p>
              <a:p>
                <a:pPr marL="0" indent="0" algn="r" rtl="1">
                  <a:buNone/>
                </a:pPr>
                <a:endParaRPr lang="en-US" b="0" dirty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fa-IR" dirty="0" smtClean="0"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3" t="-3404" r="-1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05383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1"/>
            <a:r>
              <a:rPr lang="fa-IR" dirty="0" smtClean="0">
                <a:cs typeface="B Nazanin" pitchFamily="2" charset="-78"/>
              </a:rPr>
              <a:t>نمایش اعداد در مبنای 16 (</a:t>
            </a:r>
            <a:r>
              <a:rPr lang="en-US" dirty="0" smtClean="0">
                <a:cs typeface="B Nazanin" pitchFamily="2" charset="-78"/>
              </a:rPr>
              <a:t>Hexadecimal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>
              <a:cs typeface="B 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r" rtl="1">
                  <a:buFont typeface="Wingdings" pitchFamily="2" charset="2"/>
                  <a:buChar char="v"/>
                </a:pPr>
                <a:r>
                  <a:rPr lang="fa-IR" sz="2700" dirty="0" smtClean="0">
                    <a:cs typeface="B Nazanin" pitchFamily="2" charset="-78"/>
                  </a:rPr>
                  <a:t>ارقام در مبنای 16</a:t>
                </a:r>
                <a:r>
                  <a:rPr lang="fa-IR" dirty="0" smtClean="0">
                    <a:cs typeface="B Nazanin" pitchFamily="2" charset="-78"/>
                  </a:rPr>
                  <a:t> : (</a:t>
                </a:r>
                <a:r>
                  <a:rPr lang="en-US" dirty="0" smtClean="0">
                    <a:cs typeface="B Nazanin" pitchFamily="2" charset="-78"/>
                  </a:rPr>
                  <a:t>0,1,2,3,4,5,6,7,8,9,A,B,C,D,E,F</a:t>
                </a:r>
                <a:r>
                  <a:rPr lang="fa-IR" dirty="0" smtClean="0">
                    <a:cs typeface="B Nazanin" pitchFamily="2" charset="-78"/>
                  </a:rPr>
                  <a:t>)</a:t>
                </a:r>
                <a:endParaRPr lang="en-US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pt-BR" sz="2400" b="1" dirty="0">
                  <a:solidFill>
                    <a:srgbClr val="0070C0"/>
                  </a:solidFill>
                  <a:cs typeface="B Nazanin" pitchFamily="2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dirty="0"/>
                            <m:t>(</m:t>
                          </m:r>
                          <m:r>
                            <a:rPr lang="pt-BR" sz="2400" i="1" dirty="0">
                              <a:latin typeface="Cambria Math"/>
                            </a:rPr>
                            <m:t>1</m:t>
                          </m:r>
                          <m:r>
                            <a:rPr lang="pt-BR" sz="2400" i="1" dirty="0">
                              <a:latin typeface="Cambria Math"/>
                            </a:rPr>
                            <m:t>𝐴</m:t>
                          </m:r>
                          <m:r>
                            <a:rPr lang="pt-BR" sz="2400" i="1" dirty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16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 = (</m:t>
                      </m:r>
                      <m:sSub>
                        <m:sSubPr>
                          <m:ctrlPr>
                            <a:rPr lang="pt-BR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16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 ×</m:t>
                      </m:r>
                      <m:sSup>
                        <m:sSupPr>
                          <m:ctrlPr>
                            <a:rPr lang="pt-BR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i="1" dirty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pt-BR" sz="2400" i="1" dirty="0">
                          <a:latin typeface="Cambria Math"/>
                        </a:rPr>
                        <m:t>)+(</m:t>
                      </m:r>
                      <m:sSub>
                        <m:sSubPr>
                          <m:ctrlPr>
                            <a:rPr lang="pt-BR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𝐴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16</m:t>
                          </m:r>
                        </m:sub>
                      </m:sSub>
                      <m:r>
                        <a:rPr lang="pt-BR" sz="2400" i="1" dirty="0">
                          <a:latin typeface="Cambria Math"/>
                        </a:rPr>
                        <m:t> ×</m:t>
                      </m:r>
                      <m:sSup>
                        <m:sSupPr>
                          <m:ctrlPr>
                            <a:rPr lang="pt-BR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i="1" dirty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pt-BR" sz="24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 dirty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sz="2400" i="1" dirty="0">
                            <a:latin typeface="Cambria Math"/>
                          </a:rPr>
                          <m:t> ×</m:t>
                        </m:r>
                        <m:sSup>
                          <m:sSupPr>
                            <m:ctrlPr>
                              <a:rPr lang="pt-BR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latin typeface="Cambria Math"/>
                              </a:rPr>
                              <m:t>16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 dirty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sz="2400" i="1" dirty="0">
                            <a:latin typeface="Cambria Math"/>
                          </a:rPr>
                          <m:t> ×</m:t>
                        </m:r>
                        <m:sSup>
                          <m:sSupPr>
                            <m:ctrlPr>
                              <a:rPr lang="pt-BR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400" i="1" dirty="0">
                                <a:latin typeface="Cambria Math"/>
                              </a:rPr>
                              <m:t>16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26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cs typeface="B Nazanin" pitchFamily="2" charset="-78"/>
                </a:endParaRPr>
              </a:p>
              <a:p>
                <a:pPr algn="r" rtl="1">
                  <a:buFont typeface="Wingdings" pitchFamily="2" charset="2"/>
                  <a:buChar char="v"/>
                </a:pPr>
                <a:r>
                  <a:rPr lang="fa-IR" sz="2700" dirty="0" smtClean="0">
                    <a:cs typeface="B Nazanin" pitchFamily="2" charset="-78"/>
                  </a:rPr>
                  <a:t>تبدیل عدد باینری به عدد در مبنای 16</a:t>
                </a:r>
              </a:p>
              <a:p>
                <a:pPr lvl="1" algn="r" rtl="1">
                  <a:buFont typeface="Wingdings" pitchFamily="2" charset="2"/>
                  <a:buChar char="v"/>
                </a:pPr>
                <a:r>
                  <a:rPr lang="fa-IR" sz="2000" dirty="0">
                    <a:cs typeface="B Nazanin" pitchFamily="2" charset="-78"/>
                  </a:rPr>
                  <a:t>گام 1 :جداسازی </a:t>
                </a:r>
                <a:r>
                  <a:rPr lang="fa-IR" sz="2000" dirty="0" smtClean="0">
                    <a:cs typeface="B Nazanin" pitchFamily="2" charset="-78"/>
                  </a:rPr>
                  <a:t>4 </a:t>
                </a:r>
                <a:r>
                  <a:rPr lang="fa-IR" sz="2000" dirty="0">
                    <a:cs typeface="B Nazanin" pitchFamily="2" charset="-78"/>
                  </a:rPr>
                  <a:t>بیت (از سمت راست) (چرا </a:t>
                </a:r>
                <a:r>
                  <a:rPr lang="fa-IR" sz="2000" dirty="0" smtClean="0">
                    <a:cs typeface="B Nazanin" pitchFamily="2" charset="-78"/>
                  </a:rPr>
                  <a:t>4 </a:t>
                </a:r>
                <a:r>
                  <a:rPr lang="fa-IR" sz="2000" dirty="0">
                    <a:cs typeface="B Nazanin" pitchFamily="2" charset="-78"/>
                  </a:rPr>
                  <a:t>بیت ؟) </a:t>
                </a:r>
              </a:p>
              <a:p>
                <a:pPr lvl="1" algn="r" rtl="1">
                  <a:buFont typeface="Wingdings" pitchFamily="2" charset="2"/>
                  <a:buChar char="v"/>
                </a:pPr>
                <a:r>
                  <a:rPr lang="fa-IR" sz="2000" dirty="0">
                    <a:cs typeface="B Nazanin" pitchFamily="2" charset="-78"/>
                  </a:rPr>
                  <a:t>گام 2: تبدیل </a:t>
                </a:r>
                <a:r>
                  <a:rPr lang="fa-IR" sz="2000" dirty="0" smtClean="0">
                    <a:cs typeface="B Nazanin" pitchFamily="2" charset="-78"/>
                  </a:rPr>
                  <a:t>4 </a:t>
                </a:r>
                <a:r>
                  <a:rPr lang="fa-IR" sz="2000" dirty="0">
                    <a:cs typeface="B Nazanin" pitchFamily="2" charset="-78"/>
                  </a:rPr>
                  <a:t>بیت جداشده به یکی از ارقام </a:t>
                </a:r>
                <a:r>
                  <a:rPr lang="fa-IR" sz="2000" dirty="0" smtClean="0">
                    <a:cs typeface="B Nazanin" pitchFamily="2" charset="-78"/>
                  </a:rPr>
                  <a:t>(</a:t>
                </a:r>
                <a:r>
                  <a:rPr lang="en-US" sz="2000" dirty="0">
                    <a:cs typeface="B Nazanin" pitchFamily="2" charset="-78"/>
                  </a:rPr>
                  <a:t>0,1,2,3,4,5,6,7,8,9,A,B,C,D,E,F</a:t>
                </a:r>
                <a:r>
                  <a:rPr lang="fa-IR" sz="2000" dirty="0" smtClean="0">
                    <a:cs typeface="B Nazanin" pitchFamily="2" charset="-78"/>
                  </a:rPr>
                  <a:t>)</a:t>
                </a:r>
                <a:endParaRPr lang="fa-IR" sz="2000" dirty="0">
                  <a:cs typeface="B Nazanin" pitchFamily="2" charset="-78"/>
                </a:endParaRPr>
              </a:p>
              <a:p>
                <a:pPr lvl="1" algn="r" rtl="1">
                  <a:buFont typeface="Wingdings" pitchFamily="2" charset="2"/>
                  <a:buChar char="v"/>
                </a:pPr>
                <a:r>
                  <a:rPr lang="fa-IR" sz="2000" dirty="0">
                    <a:cs typeface="B Nazanin" pitchFamily="2" charset="-78"/>
                  </a:rPr>
                  <a:t>گام 3 : به گام یک </a:t>
                </a:r>
                <a:r>
                  <a:rPr lang="fa-IR" sz="2000" dirty="0" smtClean="0">
                    <a:cs typeface="B Nazanin" pitchFamily="2" charset="-78"/>
                  </a:rPr>
                  <a:t>برو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95" r="-1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69098" y="5730398"/>
                <a:ext cx="815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𝟏𝟎𝟏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𝟏𝟏𝟏𝟎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𝟎𝟎𝟎𝟏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. 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𝟏𝟏𝟏𝟎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𝟏𝟏𝟎𝟏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fa-IR" sz="2800" b="1" i="1" dirty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dirty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𝑫𝑬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𝑫𝑬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fa-IR" sz="2800" b="1" i="1" dirty="0">
                              <a:latin typeface="Cambria Math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8" y="5730398"/>
                <a:ext cx="81534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176110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نتیجه گیری: تبدیل (</a:t>
            </a:r>
            <a:r>
              <a:rPr lang="en-US" dirty="0" smtClean="0">
                <a:cs typeface="B Nazanin" pitchFamily="2" charset="-78"/>
              </a:rPr>
              <a:t>Conversion</a:t>
            </a:r>
            <a:r>
              <a:rPr lang="fa-IR" dirty="0" smtClean="0">
                <a:cs typeface="B Nazanin" pitchFamily="2" charset="-78"/>
              </a:rPr>
              <a:t>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تبدیل هر عدد دهدهی به مبنای </a:t>
            </a:r>
            <a:r>
              <a:rPr lang="en-US" dirty="0" smtClean="0">
                <a:cs typeface="B Nazanin" pitchFamily="2" charset="-78"/>
              </a:rPr>
              <a:t>r</a:t>
            </a:r>
            <a:r>
              <a:rPr lang="fa-IR" dirty="0" smtClean="0">
                <a:cs typeface="B Nazanin" pitchFamily="2" charset="-78"/>
              </a:rPr>
              <a:t>	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با تقسیمات متوالی بر عدد </a:t>
            </a:r>
            <a:r>
              <a:rPr lang="en-US" dirty="0" smtClean="0">
                <a:cs typeface="B Nazanin" pitchFamily="2" charset="-78"/>
              </a:rPr>
              <a:t>r</a:t>
            </a:r>
          </a:p>
          <a:p>
            <a:pPr algn="r" rtl="1">
              <a:buFont typeface="Wingdings" pitchFamily="2" charset="2"/>
              <a:buChar char="v"/>
            </a:pPr>
            <a:r>
              <a:rPr lang="en-US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عدد در مبنای </a:t>
            </a:r>
            <a:r>
              <a:rPr lang="en-US" dirty="0" smtClean="0">
                <a:cs typeface="B Nazanin" pitchFamily="2" charset="-78"/>
              </a:rPr>
              <a:t>r </a:t>
            </a:r>
            <a:r>
              <a:rPr lang="fa-IR" dirty="0" smtClean="0">
                <a:cs typeface="B Nazanin" pitchFamily="2" charset="-78"/>
              </a:rPr>
              <a:t> به دهدهی 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با ضرب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هر رقم در  </a:t>
            </a:r>
            <a:r>
              <a:rPr lang="en-US" dirty="0" smtClean="0">
                <a:cs typeface="B Nazanin" pitchFamily="2" charset="-78"/>
              </a:rPr>
              <a:t> r</a:t>
            </a:r>
            <a:r>
              <a:rPr lang="fa-IR" dirty="0" smtClean="0">
                <a:cs typeface="B Nazanin" pitchFamily="2" charset="-78"/>
              </a:rPr>
              <a:t> به توان مکانش</a:t>
            </a:r>
          </a:p>
          <a:p>
            <a:pPr lvl="1" algn="r" rtl="1">
              <a:buFont typeface="Wingdings" pitchFamily="2" charset="2"/>
              <a:buChar char="v"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اعداد </a:t>
            </a:r>
            <a:r>
              <a:rPr lang="en-US" dirty="0" smtClean="0">
                <a:cs typeface="B Nazanin" pitchFamily="2" charset="-78"/>
              </a:rPr>
              <a:t>octal 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و </a:t>
            </a:r>
            <a:r>
              <a:rPr lang="en-US" dirty="0" smtClean="0">
                <a:cs typeface="B Nazanin" pitchFamily="2" charset="-78"/>
              </a:rPr>
              <a:t>Hexadecimal</a:t>
            </a:r>
            <a:r>
              <a:rPr lang="fa-IR" dirty="0" smtClean="0">
                <a:cs typeface="B Nazanin" pitchFamily="2" charset="-78"/>
              </a:rPr>
              <a:t> به باینری: نمایش هر رقم در مبنای 2</a:t>
            </a:r>
          </a:p>
          <a:p>
            <a:pPr algn="r" rtl="1">
              <a:buFont typeface="Wingdings" pitchFamily="2" charset="2"/>
              <a:buChar char="v"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عدد باینری به عدد </a:t>
            </a:r>
            <a:r>
              <a:rPr lang="en-US" dirty="0" smtClean="0">
                <a:cs typeface="B Nazanin" pitchFamily="2" charset="-78"/>
              </a:rPr>
              <a:t>octal </a:t>
            </a:r>
            <a:r>
              <a:rPr lang="fa-IR" dirty="0" smtClean="0">
                <a:cs typeface="B Nazanin" pitchFamily="2" charset="-78"/>
              </a:rPr>
              <a:t> یا </a:t>
            </a:r>
            <a:r>
              <a:rPr lang="en-US" dirty="0" smtClean="0">
                <a:cs typeface="B Nazanin" pitchFamily="2" charset="-78"/>
              </a:rPr>
              <a:t>Hexadecimal</a:t>
            </a:r>
            <a:r>
              <a:rPr lang="fa-IR" dirty="0" smtClean="0">
                <a:cs typeface="B Nazanin" pitchFamily="2" charset="-78"/>
              </a:rPr>
              <a:t> : به گروه بندی بیت ها به 3 یا 4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69822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اعمال حسابی اعداد باینری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جمع </a:t>
            </a: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تفریق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نمایش قرینه یک عدد ؟؟ (اعداد منفی)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9250"/>
            <a:ext cx="5905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81162"/>
            <a:ext cx="4667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81162"/>
            <a:ext cx="1276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4950" y="4267200"/>
                <a:ext cx="3981450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𝑌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latin typeface="Cambria Math"/>
                        </a:rPr>
                        <m:t>+(−</m:t>
                      </m:r>
                      <m:r>
                        <a:rPr lang="en-US" sz="2800" b="0" i="1" smtClean="0">
                          <a:latin typeface="Cambria Math"/>
                        </a:rPr>
                        <m:t>𝑌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0" y="4267200"/>
                <a:ext cx="39814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456504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نمایش باینری اعداد منفی</a:t>
            </a:r>
            <a:endParaRPr lang="en-US" dirty="0">
              <a:cs typeface="B Nazan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r" rtl="1">
                  <a:buFont typeface="Wingdings" pitchFamily="2" charset="2"/>
                  <a:buChar char="v"/>
                </a:pPr>
                <a:r>
                  <a:rPr lang="fa-IR" dirty="0" smtClean="0">
                    <a:cs typeface="B Nazanin" pitchFamily="2" charset="-78"/>
                  </a:rPr>
                  <a:t>بیت علامت (</a:t>
                </a:r>
                <a:r>
                  <a:rPr lang="en-US" dirty="0" smtClean="0">
                    <a:cs typeface="B Nazanin" pitchFamily="2" charset="-78"/>
                  </a:rPr>
                  <a:t>Sign magnitude</a:t>
                </a:r>
                <a:r>
                  <a:rPr lang="fa-IR" dirty="0" smtClean="0">
                    <a:cs typeface="B Nazanin" pitchFamily="2" charset="-78"/>
                  </a:rPr>
                  <a:t>)</a:t>
                </a:r>
                <a:endParaRPr lang="en-US" dirty="0" smtClean="0">
                  <a:cs typeface="B Nazanin" pitchFamily="2" charset="-78"/>
                </a:endParaRPr>
              </a:p>
              <a:p>
                <a:pPr lvl="1" algn="r" rtl="1">
                  <a:buFont typeface="Wingdings" pitchFamily="2" charset="2"/>
                  <a:buChar char="Ø"/>
                </a:pPr>
                <a:r>
                  <a:rPr lang="fa-IR" dirty="0" smtClean="0">
                    <a:cs typeface="B Nazanin" pitchFamily="2" charset="-78"/>
                  </a:rPr>
                  <a:t>یک بیت اضافی برای علامت </a:t>
                </a:r>
              </a:p>
              <a:p>
                <a:pPr lvl="2" algn="r" rtl="1">
                  <a:buFont typeface="Wingdings" pitchFamily="2" charset="2"/>
                  <a:buChar char="§"/>
                </a:pPr>
                <a:r>
                  <a:rPr lang="fa-IR" dirty="0" smtClean="0">
                    <a:cs typeface="B Nazanin" pitchFamily="2" charset="-78"/>
                  </a:rPr>
                  <a:t>1 </a:t>
                </a:r>
                <a:r>
                  <a:rPr lang="en-US" dirty="0" smtClean="0">
                    <a:cs typeface="B Nazanin" pitchFamily="2" charset="-78"/>
                    <a:sym typeface="Wingdings" pitchFamily="2" charset="2"/>
                  </a:rPr>
                  <a:t> </a:t>
                </a:r>
                <a:r>
                  <a:rPr lang="fa-IR" dirty="0" smtClean="0">
                    <a:cs typeface="B Nazanin" pitchFamily="2" charset="-78"/>
                  </a:rPr>
                  <a:t>علامت منفی </a:t>
                </a:r>
              </a:p>
              <a:p>
                <a:pPr lvl="2" algn="r" rtl="1">
                  <a:buFont typeface="Wingdings" pitchFamily="2" charset="2"/>
                  <a:buChar char="§"/>
                </a:pPr>
                <a:r>
                  <a:rPr lang="en-US" dirty="0" smtClean="0">
                    <a:cs typeface="B Nazanin" pitchFamily="2" charset="-78"/>
                  </a:rPr>
                  <a:t>0</a:t>
                </a:r>
                <a:r>
                  <a:rPr lang="fa-IR" dirty="0" smtClean="0">
                    <a:cs typeface="B Nazanin" pitchFamily="2" charset="-78"/>
                  </a:rPr>
                  <a:t> </a:t>
                </a:r>
                <a:r>
                  <a:rPr lang="en-US" dirty="0" smtClean="0">
                    <a:cs typeface="B Nazanin" pitchFamily="2" charset="-78"/>
                  </a:rPr>
                  <a:t> </a:t>
                </a:r>
                <a:r>
                  <a:rPr lang="en-US" dirty="0" smtClean="0">
                    <a:cs typeface="B Nazanin" pitchFamily="2" charset="-78"/>
                    <a:sym typeface="Wingdings" pitchFamily="2" charset="2"/>
                  </a:rPr>
                  <a:t></a:t>
                </a:r>
                <a:r>
                  <a:rPr lang="fa-IR" dirty="0" smtClean="0">
                    <a:cs typeface="B Nazanin" pitchFamily="2" charset="-78"/>
                  </a:rPr>
                  <a:t>علامت مثبت </a:t>
                </a:r>
              </a:p>
              <a:p>
                <a:pPr lvl="1" algn="r" rt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011</m:t>
                    </m:r>
                  </m:oMath>
                </a14:m>
                <a:r>
                  <a:rPr lang="fa-IR" dirty="0" smtClean="0">
                    <a:cs typeface="B Nazanin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111</m:t>
                    </m:r>
                  </m:oMath>
                </a14:m>
                <a:endParaRPr lang="en-US" dirty="0" smtClean="0">
                  <a:cs typeface="B Nazanin" pitchFamily="2" charset="-78"/>
                </a:endParaRPr>
              </a:p>
              <a:p>
                <a:pPr lvl="1" algn="r" rtl="1">
                  <a:buFont typeface="Wingdings" pitchFamily="2" charset="2"/>
                  <a:buChar char="Ø"/>
                </a:pPr>
                <a:r>
                  <a:rPr lang="fa-IR" dirty="0" smtClean="0">
                    <a:cs typeface="B Nazanin" pitchFamily="2" charset="-78"/>
                  </a:rPr>
                  <a:t>بنابراین عدد </a:t>
                </a:r>
                <a:r>
                  <a:rPr lang="en-US" dirty="0" smtClean="0">
                    <a:cs typeface="B Nazanin" pitchFamily="2" charset="-78"/>
                  </a:rPr>
                  <a:t>0 </a:t>
                </a:r>
                <a:r>
                  <a:rPr lang="fa-IR" dirty="0" smtClean="0">
                    <a:cs typeface="B Nazanin" pitchFamily="2" charset="-78"/>
                  </a:rPr>
                  <a:t> چند نمایش دارد؟ 2 نمایش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/>
                      </a:rPr>
                      <m:t>+</m:t>
                    </m:r>
                    <m:r>
                      <a:rPr lang="fa-IR" b="0" i="1" smtClean="0">
                        <a:latin typeface="Cambria Math"/>
                      </a:rPr>
                      <m:t>0</m:t>
                    </m:r>
                    <m:r>
                      <a:rPr lang="fa-IR" b="0" i="1" smtClean="0">
                        <a:latin typeface="Cambria Math"/>
                      </a:rPr>
                      <m:t>=</m:t>
                    </m:r>
                    <m:r>
                      <a:rPr lang="fa-IR" b="0" i="1" smtClean="0">
                        <a:latin typeface="Cambria Math"/>
                      </a:rPr>
                      <m:t>000</m:t>
                    </m:r>
                    <m:r>
                      <a:rPr lang="fa-IR" b="0" i="1" smtClean="0">
                        <a:latin typeface="Cambria Math"/>
                      </a:rPr>
                      <m:t> </m:t>
                    </m:r>
                    <m:r>
                      <a:rPr lang="fa-IR" b="0" i="1" smtClean="0">
                        <a:latin typeface="Cambria Math"/>
                      </a:rPr>
                      <m:t>و</m:t>
                    </m:r>
                    <m:r>
                      <a:rPr lang="fa-IR" b="0" i="1" smtClean="0">
                        <a:latin typeface="Cambria Math"/>
                      </a:rPr>
                      <m:t> −</m:t>
                    </m:r>
                    <m:r>
                      <a:rPr lang="fa-IR" b="0" i="1" smtClean="0">
                        <a:latin typeface="Cambria Math"/>
                      </a:rPr>
                      <m:t>0</m:t>
                    </m:r>
                    <m:r>
                      <a:rPr lang="fa-IR" b="0" i="1" smtClean="0">
                        <a:latin typeface="Cambria Math"/>
                      </a:rPr>
                      <m:t>=</m:t>
                    </m:r>
                    <m:r>
                      <a:rPr lang="fa-IR" b="0" i="1" smtClean="0">
                        <a:latin typeface="Cambria Math"/>
                      </a:rPr>
                      <m:t>100</m:t>
                    </m:r>
                  </m:oMath>
                </a14:m>
                <a:endParaRPr lang="en-US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>
                  <a:cs typeface="B Nazanin" pitchFamily="2" charset="-78"/>
                </a:endParaRPr>
              </a:p>
              <a:p>
                <a:pPr algn="r" rtl="1">
                  <a:buFont typeface="Wingdings" pitchFamily="2" charset="2"/>
                  <a:buChar char="v"/>
                </a:pPr>
                <a:r>
                  <a:rPr lang="en-US" dirty="0" smtClean="0">
                    <a:cs typeface="B Nazanin" pitchFamily="2" charset="-78"/>
                  </a:rPr>
                  <a:t>One’s Complement </a:t>
                </a:r>
              </a:p>
              <a:p>
                <a:pPr algn="r" rtl="1"/>
                <a:endParaRPr lang="en-US" dirty="0">
                  <a:cs typeface="B Nazanin" pitchFamily="2" charset="-78"/>
                </a:endParaRPr>
              </a:p>
              <a:p>
                <a:pPr algn="r" rtl="1">
                  <a:buFont typeface="Wingdings" pitchFamily="2" charset="2"/>
                  <a:buChar char="v"/>
                </a:pPr>
                <a:r>
                  <a:rPr lang="en-US" dirty="0" smtClean="0">
                    <a:cs typeface="B Nazanin" pitchFamily="2" charset="-78"/>
                  </a:rPr>
                  <a:t>Two’s Complement</a:t>
                </a:r>
                <a:endParaRPr lang="fa-IR" dirty="0" smtClean="0"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95" r="-1283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720261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نمایش باینری اعداد منفی(ادامه)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روش </a:t>
            </a:r>
            <a:r>
              <a:rPr lang="en-US" dirty="0" smtClean="0">
                <a:cs typeface="B Nazanin" pitchFamily="2" charset="-78"/>
              </a:rPr>
              <a:t>One’s complement</a:t>
            </a:r>
            <a:endParaRPr lang="fa-IR" dirty="0">
              <a:cs typeface="B Nazanin" pitchFamily="2" charset="-78"/>
            </a:endParaRPr>
          </a:p>
          <a:p>
            <a:pPr lvl="1" algn="r" rtl="1"/>
            <a:r>
              <a:rPr lang="fa-IR" dirty="0" smtClean="0">
                <a:cs typeface="B Nazanin" pitchFamily="2" charset="-78"/>
              </a:rPr>
              <a:t>هر رقم </a:t>
            </a:r>
            <a:r>
              <a:rPr lang="en-US" dirty="0" smtClean="0">
                <a:cs typeface="B Nazanin" pitchFamily="2" charset="-78"/>
              </a:rPr>
              <a:t>0 </a:t>
            </a:r>
            <a:r>
              <a:rPr lang="fa-IR" dirty="0" smtClean="0">
                <a:cs typeface="B Nazanin" pitchFamily="2" charset="-78"/>
              </a:rPr>
              <a:t> به</a:t>
            </a:r>
            <a:r>
              <a:rPr lang="en-US" dirty="0" smtClean="0">
                <a:cs typeface="B Nazanin" pitchFamily="2" charset="-78"/>
              </a:rPr>
              <a:t>1 </a:t>
            </a:r>
            <a:r>
              <a:rPr lang="fa-IR" dirty="0" smtClean="0">
                <a:cs typeface="B Nazanin" pitchFamily="2" charset="-78"/>
              </a:rPr>
              <a:t>و هر رقم </a:t>
            </a:r>
            <a:r>
              <a:rPr lang="en-US" dirty="0" smtClean="0">
                <a:cs typeface="B Nazanin" pitchFamily="2" charset="-78"/>
              </a:rPr>
              <a:t>1 </a:t>
            </a:r>
            <a:r>
              <a:rPr lang="fa-IR" dirty="0" smtClean="0">
                <a:cs typeface="B Nazanin" pitchFamily="2" charset="-78"/>
              </a:rPr>
              <a:t>به</a:t>
            </a:r>
            <a:r>
              <a:rPr lang="en-US" dirty="0" smtClean="0">
                <a:cs typeface="B Nazanin" pitchFamily="2" charset="-78"/>
              </a:rPr>
              <a:t>0 </a:t>
            </a:r>
            <a:r>
              <a:rPr lang="fa-IR" dirty="0" smtClean="0">
                <a:cs typeface="B Nazanin" pitchFamily="2" charset="-78"/>
              </a:rPr>
              <a:t> تبدیل می شود.</a:t>
            </a:r>
          </a:p>
          <a:p>
            <a:pPr marL="457200" lvl="1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58457"/>
              </p:ext>
            </p:extLst>
          </p:nvPr>
        </p:nvGraphicFramePr>
        <p:xfrm>
          <a:off x="1219200" y="3048000"/>
          <a:ext cx="609600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نمایش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باینری مثبت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نمایش باینری منفی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+0=000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-0=111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1=001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-1=110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2=010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-2=101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3=011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-3=100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3352800"/>
            <a:ext cx="6400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7467600" y="3200400"/>
            <a:ext cx="457200" cy="419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3800" y="2787134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دو نمایش صفر!!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58817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نمایش باینری اعداد منفی(ادامه)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روش </a:t>
            </a:r>
            <a:r>
              <a:rPr lang="en-US" dirty="0" smtClean="0">
                <a:cs typeface="B Nazanin" pitchFamily="2" charset="-78"/>
              </a:rPr>
              <a:t>Two’s complement</a:t>
            </a:r>
            <a:endParaRPr lang="fa-IR" dirty="0">
              <a:cs typeface="B Nazanin" pitchFamily="2" charset="-78"/>
            </a:endParaRPr>
          </a:p>
          <a:p>
            <a:pPr lvl="1" algn="r" rtl="1"/>
            <a:r>
              <a:rPr lang="fa-IR" dirty="0" smtClean="0">
                <a:cs typeface="B Nazanin" pitchFamily="2" charset="-78"/>
              </a:rPr>
              <a:t> هر رقم </a:t>
            </a:r>
            <a:r>
              <a:rPr lang="en-US" dirty="0" smtClean="0">
                <a:cs typeface="B Nazanin" pitchFamily="2" charset="-78"/>
              </a:rPr>
              <a:t>0 </a:t>
            </a:r>
            <a:r>
              <a:rPr lang="fa-IR" dirty="0" smtClean="0">
                <a:cs typeface="B Nazanin" pitchFamily="2" charset="-78"/>
              </a:rPr>
              <a:t> به</a:t>
            </a:r>
            <a:r>
              <a:rPr lang="en-US" dirty="0" smtClean="0">
                <a:cs typeface="B Nazanin" pitchFamily="2" charset="-78"/>
              </a:rPr>
              <a:t>1 </a:t>
            </a:r>
            <a:r>
              <a:rPr lang="fa-IR" dirty="0" smtClean="0">
                <a:cs typeface="B Nazanin" pitchFamily="2" charset="-78"/>
              </a:rPr>
              <a:t>و هر رقم </a:t>
            </a:r>
            <a:r>
              <a:rPr lang="en-US" dirty="0" smtClean="0">
                <a:cs typeface="B Nazanin" pitchFamily="2" charset="-78"/>
              </a:rPr>
              <a:t>1 </a:t>
            </a:r>
            <a:r>
              <a:rPr lang="fa-IR" dirty="0" smtClean="0">
                <a:cs typeface="B Nazanin" pitchFamily="2" charset="-78"/>
              </a:rPr>
              <a:t>به</a:t>
            </a:r>
            <a:r>
              <a:rPr lang="en-US" dirty="0" smtClean="0">
                <a:cs typeface="B Nazanin" pitchFamily="2" charset="-78"/>
              </a:rPr>
              <a:t>0 </a:t>
            </a:r>
            <a:r>
              <a:rPr lang="fa-IR" dirty="0" smtClean="0">
                <a:cs typeface="B Nazanin" pitchFamily="2" charset="-78"/>
              </a:rPr>
              <a:t> تبدیل می شود و عدد حاصل را با عدد </a:t>
            </a:r>
            <a:r>
              <a:rPr lang="en-US" dirty="0" smtClean="0">
                <a:cs typeface="B Nazanin" pitchFamily="2" charset="-78"/>
              </a:rPr>
              <a:t>1</a:t>
            </a:r>
            <a:r>
              <a:rPr lang="fa-IR" dirty="0" smtClean="0">
                <a:cs typeface="B Nazanin" pitchFamily="2" charset="-78"/>
              </a:rPr>
              <a:t> جمع می کنیم.</a:t>
            </a:r>
          </a:p>
          <a:p>
            <a:pPr marL="457200" lvl="1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68191"/>
              </p:ext>
            </p:extLst>
          </p:nvPr>
        </p:nvGraphicFramePr>
        <p:xfrm>
          <a:off x="838200" y="3171460"/>
          <a:ext cx="6096000" cy="3586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نمایش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باینری مثبت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نمایش باینری منفی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+0=000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0=111+1=000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1=001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-1=110+1=111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2=010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-2=101+1=110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3=011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-3=100+1=101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نمایشی</a:t>
                      </a:r>
                      <a:r>
                        <a:rPr lang="fa-IR" baseline="0" dirty="0" smtClean="0"/>
                        <a:t> برای عدد </a:t>
                      </a:r>
                      <a:r>
                        <a:rPr lang="en-US" baseline="0" dirty="0" smtClean="0"/>
                        <a:t>+4</a:t>
                      </a:r>
                      <a:r>
                        <a:rPr lang="fa-IR" baseline="0" dirty="0" smtClean="0"/>
                        <a:t> با این تعداد بیت نداریم !!</a:t>
                      </a:r>
                    </a:p>
                    <a:p>
                      <a:pPr algn="r" rtl="1"/>
                      <a:r>
                        <a:rPr lang="en-US" baseline="0" dirty="0" smtClean="0"/>
                        <a:t>-4=100</a:t>
                      </a:r>
                    </a:p>
                    <a:p>
                      <a:pPr algn="r" rtl="1"/>
                      <a:r>
                        <a:rPr lang="en-US" baseline="0" dirty="0" smtClean="0"/>
                        <a:t>Two’s complement : -(-4)=? 011+1=100=-4</a:t>
                      </a:r>
                    </a:p>
                    <a:p>
                      <a:pPr algn="r" rtl="1"/>
                      <a:r>
                        <a:rPr lang="en-US" baseline="0" dirty="0" smtClean="0"/>
                        <a:t>-(-4)=-4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-4=100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3459633"/>
            <a:ext cx="6248400" cy="450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10400" y="3685013"/>
            <a:ext cx="838244" cy="72450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0771" y="4411791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یک نمایش برای عدد صفر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2325665" y="6356350"/>
            <a:ext cx="379957" cy="365125"/>
          </a:xfrm>
          <a:prstGeom prst="noSmoking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06951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5753" y="2087940"/>
            <a:ext cx="6968647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 rtl="1"/>
            <a:r>
              <a:rPr lang="fa-IR" sz="3200" dirty="0" smtClean="0"/>
              <a:t>برای درک بهتر این بخش، به تمرین نیاز دارید.</a:t>
            </a:r>
          </a:p>
          <a:p>
            <a:pPr algn="r" rtl="1"/>
            <a:endParaRPr lang="fa-IR" sz="3200" dirty="0"/>
          </a:p>
          <a:p>
            <a:pPr algn="r" rtl="1"/>
            <a:endParaRPr lang="fa-IR" sz="3200" dirty="0" smtClean="0"/>
          </a:p>
          <a:p>
            <a:pPr algn="r" rtl="1"/>
            <a:r>
              <a:rPr lang="fa-IR" sz="3200" dirty="0" smtClean="0"/>
              <a:t>به همین منظور </a:t>
            </a:r>
            <a:r>
              <a:rPr lang="fa-IR" sz="3200" u="sng" dirty="0" smtClean="0">
                <a:solidFill>
                  <a:schemeClr val="accent6">
                    <a:lumMod val="75000"/>
                  </a:schemeClr>
                </a:solidFill>
              </a:rPr>
              <a:t>تمرین اول </a:t>
            </a:r>
            <a:r>
              <a:rPr lang="fa-IR" sz="3200" dirty="0" smtClean="0"/>
              <a:t>را انجام دهید.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7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کامپیوتر چیست؟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ابزاری سریع و قدرتمند برای انجام محاسبات و اتخاذ تصمیمات منطقی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سخت افزار </a:t>
            </a:r>
          </a:p>
          <a:p>
            <a:pPr lvl="2" algn="r" rtl="1">
              <a:buFont typeface="Wingdings" pitchFamily="2" charset="2"/>
              <a:buChar char="§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صفحه کلید، موس، حافظه داخلی/خارجی، </a:t>
            </a:r>
            <a:r>
              <a:rPr lang="en-US" dirty="0" smtClean="0">
                <a:cs typeface="B Nazanin" pitchFamily="2" charset="-78"/>
              </a:rPr>
              <a:t>CPU</a:t>
            </a:r>
            <a:r>
              <a:rPr lang="fa-IR" dirty="0" smtClean="0">
                <a:cs typeface="B Nazanin" pitchFamily="2" charset="-78"/>
              </a:rPr>
              <a:t> و ...</a:t>
            </a:r>
            <a:endParaRPr lang="en-US" dirty="0" smtClean="0">
              <a:cs typeface="B Nazanin" pitchFamily="2" charset="-78"/>
            </a:endParaRPr>
          </a:p>
          <a:p>
            <a:pPr marL="914400" lvl="2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نرم افزار</a:t>
            </a:r>
            <a:endParaRPr lang="en-US" dirty="0" smtClean="0">
              <a:cs typeface="B Nazanin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en-US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نرم افزارهای کاربری</a:t>
            </a:r>
          </a:p>
          <a:p>
            <a:pPr lvl="2" algn="r" rtl="1">
              <a:buFont typeface="Wingdings" pitchFamily="2" charset="2"/>
              <a:buChar char="§"/>
            </a:pPr>
            <a:r>
              <a:rPr lang="fa-IR" dirty="0" smtClean="0">
                <a:cs typeface="B Nazanin" pitchFamily="2" charset="-78"/>
              </a:rPr>
              <a:t>نرم افزارهای سیستمی</a:t>
            </a:r>
            <a:endParaRPr lang="en-US" dirty="0" smtClean="0">
              <a:cs typeface="B Nazanin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27727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انواع نرم افزارها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5029855"/>
          </a:xfrm>
        </p:spPr>
        <p:txBody>
          <a:bodyPr>
            <a:normAutofit fontScale="925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نرم افزار کاربری</a:t>
            </a:r>
            <a:r>
              <a:rPr lang="fa-IR" sz="2800" dirty="0" smtClean="0">
                <a:cs typeface="B Nazanin" pitchFamily="2" charset="-78"/>
              </a:rPr>
              <a:t>: برای سهولت کار با کامپیوتر و برای کاربر طراحی شده اند.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نرم افزار هایی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مثل: </a:t>
            </a:r>
            <a:r>
              <a:rPr lang="en-US" dirty="0" smtClean="0">
                <a:cs typeface="B Nazanin" pitchFamily="2" charset="-78"/>
              </a:rPr>
              <a:t>office, web browser, Photoshop, </a:t>
            </a:r>
            <a:r>
              <a:rPr lang="en-US" dirty="0" err="1" smtClean="0">
                <a:cs typeface="B Nazanin" pitchFamily="2" charset="-78"/>
              </a:rPr>
              <a:t>Matlab</a:t>
            </a:r>
            <a:r>
              <a:rPr lang="en-US" dirty="0" smtClean="0">
                <a:cs typeface="B Nazanin" pitchFamily="2" charset="-78"/>
              </a:rPr>
              <a:t>,… </a:t>
            </a: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نرم افزارهای سیستمی: </a:t>
            </a:r>
            <a:r>
              <a:rPr lang="fa-IR" sz="2800" dirty="0" smtClean="0">
                <a:cs typeface="B Nazanin" pitchFamily="2" charset="-78"/>
              </a:rPr>
              <a:t>این نرم افزارها مدیریت و کنترل سیستم و منابع سیستمی را بر عهده دارد.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کنترل حافظه و برنامه ریزی </a:t>
            </a:r>
            <a:r>
              <a:rPr lang="en-US" sz="2400" dirty="0" smtClean="0">
                <a:cs typeface="B Nazanin" pitchFamily="2" charset="-78"/>
              </a:rPr>
              <a:t>CPU</a:t>
            </a:r>
            <a:endParaRPr lang="fa-IR" sz="2400" dirty="0" smtClean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سیستم عامل ها (</a:t>
            </a:r>
            <a:r>
              <a:rPr lang="en-US" sz="2400" dirty="0" smtClean="0">
                <a:cs typeface="B Nazanin" pitchFamily="2" charset="-78"/>
              </a:rPr>
              <a:t>windows, Linux, Macintosh</a:t>
            </a:r>
            <a:r>
              <a:rPr lang="fa-IR" sz="2400" dirty="0" smtClean="0">
                <a:cs typeface="B Nazanin" pitchFamily="2" charset="-78"/>
              </a:rPr>
              <a:t>)، کامپایلرها و ...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سیستم عامل: مدیریت و کنترل سیستم و منابع سیستمی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کامپایلر: تفسیر برنامه های نوشته شده توسط کاربر به زبان قابل فهم برای سیستم</a:t>
            </a:r>
          </a:p>
          <a:p>
            <a:pPr lvl="1" algn="r" rtl="1">
              <a:buFont typeface="Wingdings" pitchFamily="2" charset="2"/>
              <a:buChar char="Ø"/>
            </a:pPr>
            <a:endParaRPr lang="fa-IR" sz="2400" dirty="0">
              <a:cs typeface="B Nazanin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53816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سازمان کامپیوتر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ابزارهای ورودی</a:t>
            </a:r>
          </a:p>
          <a:p>
            <a:pPr lvl="1" algn="r" rtl="1">
              <a:buFont typeface="Wingdings" pitchFamily="2" charset="2"/>
              <a:buChar char="v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موس، صفحه کلید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ابزارهای خروجی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نمایش اطلاعات پردازش شده توسط </a:t>
            </a:r>
            <a:r>
              <a:rPr lang="en-US" dirty="0" smtClean="0">
                <a:cs typeface="B Nazanin" pitchFamily="2" charset="-78"/>
              </a:rPr>
              <a:t>CPU</a:t>
            </a:r>
            <a:endParaRPr lang="fa-IR" dirty="0" smtClean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صفحه نمایش، اسکنر، پرینتر</a:t>
            </a:r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واحد پردازش مرکزی (</a:t>
            </a:r>
            <a:r>
              <a:rPr lang="en-US" b="1" dirty="0" smtClean="0">
                <a:cs typeface="B Nazanin" pitchFamily="2" charset="-78"/>
              </a:rPr>
              <a:t>CPU</a:t>
            </a:r>
            <a:r>
              <a:rPr lang="fa-IR" b="1" dirty="0" smtClean="0">
                <a:cs typeface="B Nazanin" pitchFamily="2" charset="-78"/>
              </a:rPr>
              <a:t>)</a:t>
            </a:r>
            <a:endParaRPr lang="en-US" b="1" dirty="0" smtClean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Ø"/>
            </a:pPr>
            <a:r>
              <a:rPr lang="en-US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واحد کنترل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واحر محاسبات و منطق (</a:t>
            </a:r>
            <a:r>
              <a:rPr lang="en-US" dirty="0" smtClean="0">
                <a:cs typeface="B Nazanin" pitchFamily="2" charset="-78"/>
              </a:rPr>
              <a:t>ALU</a:t>
            </a:r>
            <a:r>
              <a:rPr lang="fa-IR" dirty="0" smtClean="0">
                <a:cs typeface="B Nazanin" pitchFamily="2" charset="-78"/>
              </a:rPr>
              <a:t>) : انجام محاسبات ریاضی (جمع، ضرب، تقسیم) و محاسبات منطقی</a:t>
            </a:r>
            <a:endParaRPr lang="en-US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en-US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حافظه ی داخلی</a:t>
            </a:r>
            <a:r>
              <a:rPr lang="fa-IR" dirty="0" smtClean="0">
                <a:cs typeface="B Nazanin" pitchFamily="2" charset="-78"/>
              </a:rPr>
              <a:t>: </a:t>
            </a:r>
            <a:r>
              <a:rPr lang="en-US" dirty="0" smtClean="0">
                <a:cs typeface="B Nazanin" pitchFamily="2" charset="-78"/>
              </a:rPr>
              <a:t>RAM, Hard internal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pPr algn="r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حافظه ی خارجی</a:t>
            </a:r>
            <a:r>
              <a:rPr lang="fa-IR" dirty="0" smtClean="0">
                <a:cs typeface="B Nazanin" pitchFamily="2" charset="-78"/>
              </a:rPr>
              <a:t>:</a:t>
            </a:r>
            <a:r>
              <a:rPr lang="en-US" dirty="0" smtClean="0">
                <a:cs typeface="B Nazanin" pitchFamily="2" charset="-78"/>
              </a:rPr>
              <a:t> DVD, Flash memory, Hard external </a:t>
            </a:r>
            <a:r>
              <a:rPr lang="fa-IR" dirty="0" smtClean="0">
                <a:cs typeface="B Nazanin" pitchFamily="2" charset="-78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52" y="55712"/>
            <a:ext cx="4662447" cy="3169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3117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نمایش اعداد در کامپیوتر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>
                <a:cs typeface="B Nazanin" pitchFamily="2" charset="-78"/>
              </a:rPr>
              <a:t>هر واحد حافظه را بیت می </a:t>
            </a:r>
            <a:r>
              <a:rPr lang="fa-IR" dirty="0" smtClean="0">
                <a:cs typeface="B Nazanin" pitchFamily="2" charset="-78"/>
              </a:rPr>
              <a:t>نامند</a:t>
            </a:r>
          </a:p>
          <a:p>
            <a:pPr algn="r" rtl="1"/>
            <a:r>
              <a:rPr lang="fa-IR" dirty="0">
                <a:cs typeface="B Nazanin" pitchFamily="2" charset="-78"/>
              </a:rPr>
              <a:t>هر واحد حافظه تنها قابلیت ذخیره سازی </a:t>
            </a:r>
            <a:r>
              <a:rPr lang="en-US" dirty="0">
                <a:cs typeface="B Nazanin" pitchFamily="2" charset="-78"/>
              </a:rPr>
              <a:t>0 </a:t>
            </a:r>
            <a:r>
              <a:rPr lang="fa-IR" dirty="0">
                <a:cs typeface="B Nazanin" pitchFamily="2" charset="-78"/>
              </a:rPr>
              <a:t> یا </a:t>
            </a:r>
            <a:r>
              <a:rPr lang="en-US" dirty="0">
                <a:cs typeface="B Nazanin" pitchFamily="2" charset="-78"/>
              </a:rPr>
              <a:t>1</a:t>
            </a:r>
            <a:r>
              <a:rPr lang="fa-IR" dirty="0">
                <a:cs typeface="B Nazanin" pitchFamily="2" charset="-78"/>
              </a:rPr>
              <a:t> را دارد</a:t>
            </a:r>
            <a:r>
              <a:rPr lang="fa-IR" dirty="0" smtClean="0">
                <a:cs typeface="B Nazanin" pitchFamily="2" charset="-78"/>
              </a:rPr>
              <a:t>.</a:t>
            </a: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>
                <a:cs typeface="B Nazanin" pitchFamily="2" charset="-78"/>
              </a:rPr>
              <a:t>محاسبات در</a:t>
            </a:r>
            <a:r>
              <a:rPr lang="en-US" dirty="0">
                <a:cs typeface="B Nazanin" pitchFamily="2" charset="-78"/>
              </a:rPr>
              <a:t> ALU</a:t>
            </a:r>
            <a:r>
              <a:rPr lang="fa-IR" dirty="0">
                <a:cs typeface="B Nazanin" pitchFamily="2" charset="-78"/>
              </a:rPr>
              <a:t>(واحد محاسبات و منطق) تنها با اعداد باینری انجام میگیرد.</a:t>
            </a:r>
          </a:p>
          <a:p>
            <a:pPr algn="r" rtl="1"/>
            <a:r>
              <a:rPr lang="fa-IR" dirty="0">
                <a:cs typeface="B Nazanin" pitchFamily="2" charset="-78"/>
              </a:rPr>
              <a:t>بنابراین </a:t>
            </a:r>
            <a:r>
              <a:rPr lang="fa-IR" b="1" u="sng" dirty="0">
                <a:cs typeface="B Nazanin" pitchFamily="2" charset="-78"/>
              </a:rPr>
              <a:t>اعداد دهدهی به اعداد باینری </a:t>
            </a:r>
            <a:r>
              <a:rPr lang="fa-IR" dirty="0">
                <a:cs typeface="B Nazanin" pitchFamily="2" charset="-78"/>
              </a:rPr>
              <a:t>تبدیل می شوند. </a:t>
            </a: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79722" y="2988502"/>
            <a:ext cx="304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84522" y="2988502"/>
            <a:ext cx="304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89322" y="2988502"/>
            <a:ext cx="304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4122" y="2988502"/>
            <a:ext cx="304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13322" y="2988502"/>
            <a:ext cx="304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08522" y="2988502"/>
            <a:ext cx="304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03722" y="2988502"/>
            <a:ext cx="304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98922" y="2988502"/>
            <a:ext cx="304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4846522" y="2607501"/>
            <a:ext cx="304800" cy="243840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85203" y="4015592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8 بیت را </a:t>
            </a:r>
            <a:r>
              <a:rPr lang="fa-IR" b="1" u="sng" dirty="0" smtClean="0">
                <a:solidFill>
                  <a:srgbClr val="C00000"/>
                </a:solidFill>
              </a:rPr>
              <a:t>بایت</a:t>
            </a:r>
            <a:r>
              <a:rPr lang="fa-IR" dirty="0" smtClean="0">
                <a:solidFill>
                  <a:srgbClr val="C00000"/>
                </a:solidFill>
              </a:rPr>
              <a:t> می نامند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818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نمایش </a:t>
            </a:r>
            <a:r>
              <a:rPr lang="fa-IR" dirty="0">
                <a:cs typeface="B Nazanin" pitchFamily="2" charset="-78"/>
              </a:rPr>
              <a:t>اعداد</a:t>
            </a:r>
            <a:r>
              <a:rPr lang="fa-IR" dirty="0" smtClean="0">
                <a:cs typeface="B Nazanin" pitchFamily="2" charset="-78"/>
              </a:rPr>
              <a:t> دهدهی</a:t>
            </a:r>
            <a:endParaRPr lang="en-US" dirty="0">
              <a:cs typeface="B Nazan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fa-IR" dirty="0" smtClean="0">
                    <a:cs typeface="B Nazanin" pitchFamily="2" charset="-78"/>
                  </a:rPr>
                  <a:t>ارقام</a:t>
                </a:r>
                <a:r>
                  <a:rPr lang="fa-IR" dirty="0">
                    <a:cs typeface="B Nazanin" pitchFamily="2" charset="-78"/>
                  </a:rPr>
                  <a:t> </a:t>
                </a:r>
                <a:r>
                  <a:rPr lang="fa-IR" dirty="0" smtClean="0">
                    <a:cs typeface="B Nazanin" pitchFamily="2" charset="-78"/>
                  </a:rPr>
                  <a:t>در مبنای10 :     (</a:t>
                </a:r>
                <a:r>
                  <a:rPr lang="en-US" dirty="0" smtClean="0">
                    <a:cs typeface="B Nazanin" pitchFamily="2" charset="-78"/>
                  </a:rPr>
                  <a:t>0,1,2,3,4,5,6,7,8,9</a:t>
                </a:r>
                <a:r>
                  <a:rPr lang="fa-IR" dirty="0" smtClean="0">
                    <a:cs typeface="B Nazanin" pitchFamily="2" charset="-78"/>
                  </a:rPr>
                  <a:t>)</a:t>
                </a:r>
              </a:p>
              <a:p>
                <a:pPr algn="r" rtl="1"/>
                <a:r>
                  <a:rPr lang="fa-IR" dirty="0">
                    <a:cs typeface="B Nazanin" pitchFamily="2" charset="-78"/>
                  </a:rPr>
                  <a:t> </a:t>
                </a:r>
                <a:r>
                  <a:rPr lang="fa-IR" dirty="0" smtClean="0">
                    <a:cs typeface="B Nazanin" pitchFamily="2" charset="-78"/>
                  </a:rPr>
                  <a:t>به طور مثال عدد 32 در مبنای 10 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1" i="1" smtClean="0">
                          <a:latin typeface="Cambria Math"/>
                        </a:rPr>
                        <m:t>𝟑𝟐</m:t>
                      </m:r>
                      <m:r>
                        <a:rPr lang="fa-IR" b="1" i="1" smtClean="0">
                          <a:latin typeface="Cambria Math"/>
                        </a:rPr>
                        <m:t>=(</m:t>
                      </m:r>
                      <m:r>
                        <a:rPr lang="fa-IR" b="1" i="1" smtClean="0">
                          <a:latin typeface="Cambria Math"/>
                        </a:rPr>
                        <m:t>𝟑</m:t>
                      </m:r>
                      <m:r>
                        <a:rPr lang="fa-IR" b="1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fa-IR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a-IR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fa-IR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  <m:r>
                        <a:rPr lang="fa-IR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fa-IR" b="1" i="1" smtClean="0">
                          <a:latin typeface="Cambria Math"/>
                        </a:rPr>
                        <m:t>𝟐</m:t>
                      </m:r>
                      <m:r>
                        <a:rPr lang="fa-IR" b="1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fa-IR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a-IR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fa-IR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>
                  <a:cs typeface="B Nazanin" pitchFamily="2" charset="-78"/>
                </a:endParaRPr>
              </a:p>
              <a:p>
                <a:pPr algn="r" rtl="1"/>
                <a:r>
                  <a:rPr lang="fa-IR" dirty="0" smtClean="0">
                    <a:cs typeface="B Nazanin" pitchFamily="2" charset="-78"/>
                  </a:rPr>
                  <a:t>شماره گذاری مکان اعداد از صفر:</a:t>
                </a:r>
              </a:p>
              <a:p>
                <a:pPr marL="0" indent="0" algn="r" rtl="1">
                  <a:buNone/>
                </a:pPr>
                <a:r>
                  <a:rPr lang="fa-IR" dirty="0" smtClean="0">
                    <a:cs typeface="B Nazanin" pitchFamily="2" charset="-78"/>
                  </a:rPr>
                  <a:t> رقم یکان =0، رقم</a:t>
                </a:r>
                <a:r>
                  <a:rPr lang="en-US" dirty="0">
                    <a:cs typeface="B Nazanin" pitchFamily="2" charset="-78"/>
                  </a:rPr>
                  <a:t> </a:t>
                </a:r>
                <a:r>
                  <a:rPr lang="fa-IR" dirty="0" smtClean="0">
                    <a:cs typeface="B Nazanin" pitchFamily="2" charset="-78"/>
                  </a:rPr>
                  <a:t>دهگان = 1، رقم صدگان =2</a:t>
                </a:r>
              </a:p>
              <a:p>
                <a:pPr marL="0" indent="0" algn="r" rtl="1">
                  <a:buNone/>
                </a:pPr>
                <a:endParaRPr lang="fa-IR" dirty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dirty="0" smtClean="0">
                    <a:cs typeface="B Nazanin" pitchFamily="2" charset="-78"/>
                  </a:rPr>
                  <a:t>ضرب هر رقم در 10 به توان شماره ی مکانش </a:t>
                </a:r>
              </a:p>
              <a:p>
                <a:pPr marL="0" indent="0" algn="r" rtl="1">
                  <a:buNone/>
                </a:pPr>
                <a:endParaRPr lang="fa-IR" dirty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>
                  <a:cs typeface="B Nazanin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546" r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3429000"/>
            <a:ext cx="4572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4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429000"/>
            <a:ext cx="4572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8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4572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7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8978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897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494" y="3886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2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876800"/>
            <a:ext cx="4572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4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219200" y="4876800"/>
            <a:ext cx="4572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8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62000" y="4876800"/>
            <a:ext cx="4572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7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53456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534566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1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894" y="533400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2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19200" y="4876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95400" y="5421868"/>
            <a:ext cx="304800" cy="293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1676400" y="5105400"/>
            <a:ext cx="685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6"/>
          </p:cNvCxnSpPr>
          <p:nvPr/>
        </p:nvCxnSpPr>
        <p:spPr>
          <a:xfrm flipV="1">
            <a:off x="1600200" y="5421868"/>
            <a:ext cx="762000" cy="146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62200" y="5219700"/>
                <a:ext cx="976485" cy="37555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𝟖</m:t>
                      </m:r>
                      <m:r>
                        <a:rPr lang="fa-IR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fa-IR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a-IR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fa-IR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219700"/>
                <a:ext cx="976485" cy="375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23105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نمایش اعداد حقیقی در مبنای 10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شماره گذاری مکان ارقام عدد حقیقی 482.71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069926"/>
            <a:ext cx="3810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4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69926"/>
            <a:ext cx="3810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8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069926"/>
            <a:ext cx="3810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2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069926"/>
            <a:ext cx="3810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7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069926"/>
            <a:ext cx="3810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1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605" y="2863334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0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447" y="2863334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1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447" y="28719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2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2782" y="283858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1-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3782" y="2863334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2-</a:t>
            </a:r>
            <a:endParaRPr lang="en-US" sz="2000" dirty="0">
              <a:cs typeface="B Nazan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86000" y="2215634"/>
                <a:ext cx="6309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+(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215634"/>
                <a:ext cx="630942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5808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نمایش باینری اعداد</a:t>
            </a:r>
            <a:endParaRPr lang="en-US" dirty="0">
              <a:cs typeface="B Nazanin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r" rtl="1">
                  <a:buFont typeface="Wingdings" pitchFamily="2" charset="2"/>
                  <a:buChar char="v"/>
                </a:pPr>
                <a:r>
                  <a:rPr lang="en-US" dirty="0" smtClean="0">
                    <a:cs typeface="B Nazanin" pitchFamily="2" charset="-78"/>
                  </a:rPr>
                  <a:t> </a:t>
                </a:r>
                <a:r>
                  <a:rPr lang="fa-IR" dirty="0" smtClean="0">
                    <a:cs typeface="B Nazanin" pitchFamily="2" charset="-78"/>
                  </a:rPr>
                  <a:t>ارقام </a:t>
                </a:r>
                <a:r>
                  <a:rPr lang="fa-IR" dirty="0" smtClean="0">
                    <a:cs typeface="B Nazanin" pitchFamily="2" charset="-78"/>
                  </a:rPr>
                  <a:t>در مبنای 2 : (</a:t>
                </a:r>
                <a:r>
                  <a:rPr lang="en-US" dirty="0">
                    <a:cs typeface="B Nazanin" pitchFamily="2" charset="-78"/>
                  </a:rPr>
                  <a:t>0, 1</a:t>
                </a:r>
                <a:r>
                  <a:rPr lang="fa-IR" dirty="0" smtClean="0">
                    <a:cs typeface="B Nazanin" pitchFamily="2" charset="-78"/>
                  </a:rPr>
                  <a:t>)</a:t>
                </a:r>
              </a:p>
              <a:p>
                <a:pPr marL="0" indent="0" algn="r" rtl="1">
                  <a:buNone/>
                </a:pPr>
                <a:endParaRPr lang="fa-IR" dirty="0" smtClean="0">
                  <a:cs typeface="B Nazanin" pitchFamily="2" charset="-78"/>
                </a:endParaRPr>
              </a:p>
              <a:p>
                <a:pPr algn="r" rtl="1">
                  <a:buFont typeface="Wingdings" pitchFamily="2" charset="2"/>
                  <a:buChar char="v"/>
                </a:pPr>
                <a:r>
                  <a:rPr lang="en-US" dirty="0" smtClean="0">
                    <a:cs typeface="B Nazanin" pitchFamily="2" charset="-78"/>
                  </a:rPr>
                  <a:t> </a:t>
                </a:r>
                <a:r>
                  <a:rPr lang="fa-IR" dirty="0" smtClean="0">
                    <a:cs typeface="B Nazanin" pitchFamily="2" charset="-78"/>
                  </a:rPr>
                  <a:t>شماره </a:t>
                </a:r>
                <a:r>
                  <a:rPr lang="fa-IR" dirty="0" smtClean="0">
                    <a:cs typeface="B Nazanin" pitchFamily="2" charset="-78"/>
                  </a:rPr>
                  <a:t>گذاری مکان ها </a:t>
                </a:r>
                <a:endParaRPr lang="en-US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𝟏𝟎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i="1">
                              <a:latin typeface="Cambria Math"/>
                            </a:rPr>
                            <m:t>𝟎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𝟎𝟏𝟏𝟏</m:t>
                          </m:r>
                          <m:r>
                            <a:rPr lang="en-US" b="1" i="1"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𝟏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𝟏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a-IR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fa-IR" dirty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 smtClean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en-US" dirty="0">
                  <a:cs typeface="B Nazanin" pitchFamily="2" charset="-78"/>
                </a:endParaRPr>
              </a:p>
              <a:p>
                <a:pPr marL="0" indent="0" algn="r" rtl="1">
                  <a:buNone/>
                </a:pPr>
                <a:endParaRPr lang="fa-IR" dirty="0">
                  <a:cs typeface="B Nazanin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95" r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50378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تبدیل عدد دهدهی به عدد باینری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اعداد صحیح 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انجام تقسیمات متوالی بر 2 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تا زمانی که خارج قسمت بر دو تقسیم پذیر نباشد!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8AB1-126D-4C0B-B724-5AC9F1A0CE3E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24384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2674513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819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2971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2362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236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6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85800" y="3429000"/>
            <a:ext cx="441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0027" y="3429000"/>
            <a:ext cx="22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92094" y="2667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92094" y="2983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3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3124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1200" y="3276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49294" y="2983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2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159054" y="3733800"/>
            <a:ext cx="441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34894" y="3733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3962400"/>
            <a:ext cx="22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1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600200" y="3962400"/>
            <a:ext cx="441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49294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049294" y="3352800"/>
            <a:ext cx="312906" cy="260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92094" y="4006334"/>
            <a:ext cx="312906" cy="260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51586" y="3766066"/>
            <a:ext cx="312906" cy="260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0" y="3505200"/>
            <a:ext cx="312906" cy="260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29" idx="2"/>
            <a:endCxn id="27" idx="0"/>
          </p:cNvCxnSpPr>
          <p:nvPr/>
        </p:nvCxnSpPr>
        <p:spPr>
          <a:xfrm flipH="1">
            <a:off x="1710487" y="3645932"/>
            <a:ext cx="495260" cy="3164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2"/>
            <a:endCxn id="32" idx="5"/>
          </p:cNvCxnSpPr>
          <p:nvPr/>
        </p:nvCxnSpPr>
        <p:spPr>
          <a:xfrm flipH="1" flipV="1">
            <a:off x="1418668" y="3988729"/>
            <a:ext cx="173426" cy="1480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3" idx="4"/>
          </p:cNvCxnSpPr>
          <p:nvPr/>
        </p:nvCxnSpPr>
        <p:spPr>
          <a:xfrm flipH="1" flipV="1">
            <a:off x="918453" y="3766066"/>
            <a:ext cx="278957" cy="382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57200" y="4953000"/>
                <a:ext cx="2590800" cy="9144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𝟏𝟑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𝟏𝟏𝟎𝟏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2590800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Down Arrow 41"/>
          <p:cNvSpPr/>
          <p:nvPr/>
        </p:nvSpPr>
        <p:spPr>
          <a:xfrm>
            <a:off x="1295400" y="4331732"/>
            <a:ext cx="838200" cy="5450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839244" y="1337476"/>
            <a:ext cx="80918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489394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eaching-bahon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teaching-bahonar</Template>
  <TotalTime>0</TotalTime>
  <Words>1576</Words>
  <Application>Microsoft Office PowerPoint</Application>
  <PresentationFormat>On-screen Show (4:3)</PresentationFormat>
  <Paragraphs>264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teaching-bahonar</vt:lpstr>
      <vt:lpstr>PowerPoint Presentation</vt:lpstr>
      <vt:lpstr>کامپیوتر چیست؟</vt:lpstr>
      <vt:lpstr>انواع نرم افزارها</vt:lpstr>
      <vt:lpstr>سازمان کامپیوتر</vt:lpstr>
      <vt:lpstr>نمایش اعداد در کامپیوتر</vt:lpstr>
      <vt:lpstr>نمایش اعداد دهدهی</vt:lpstr>
      <vt:lpstr>نمایش اعداد حقیقی در مبنای 10</vt:lpstr>
      <vt:lpstr>نمایش باینری اعداد</vt:lpstr>
      <vt:lpstr>تبدیل عدد دهدهی به عدد باینری</vt:lpstr>
      <vt:lpstr>تبدیل عدد دهدهی به باینری</vt:lpstr>
      <vt:lpstr>نمایش اعداد در مبنای 8  (Octal)</vt:lpstr>
      <vt:lpstr>نمایش اعداد در مبنای 16 (Hexadecimal)</vt:lpstr>
      <vt:lpstr>نتیجه گیری: تبدیل (Conversion)</vt:lpstr>
      <vt:lpstr>اعمال حسابی اعداد باینری</vt:lpstr>
      <vt:lpstr>نمایش باینری اعداد منفی</vt:lpstr>
      <vt:lpstr>نمایش باینری اعداد منفی(ادامه)</vt:lpstr>
      <vt:lpstr>نمایش باینری اعداد منفی(ادامه)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</cp:revision>
  <cp:lastPrinted>2013-07-19T06:29:30Z</cp:lastPrinted>
  <dcterms:created xsi:type="dcterms:W3CDTF">2013-07-19T04:50:30Z</dcterms:created>
  <dcterms:modified xsi:type="dcterms:W3CDTF">2013-07-21T05:26:33Z</dcterms:modified>
</cp:coreProperties>
</file>